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368" r:id="rId2"/>
    <p:sldId id="331" r:id="rId3"/>
    <p:sldId id="332" r:id="rId4"/>
    <p:sldId id="378" r:id="rId5"/>
    <p:sldId id="380" r:id="rId6"/>
    <p:sldId id="377" r:id="rId7"/>
    <p:sldId id="379" r:id="rId8"/>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BD"/>
    <a:srgbClr val="FFE489"/>
    <a:srgbClr val="FFFF89"/>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62"/>
    <p:restoredTop sz="94921"/>
  </p:normalViewPr>
  <p:slideViewPr>
    <p:cSldViewPr snapToGrid="0">
      <p:cViewPr varScale="1">
        <p:scale>
          <a:sx n="208" d="100"/>
          <a:sy n="208" d="100"/>
        </p:scale>
        <p:origin x="216" y="520"/>
      </p:cViewPr>
      <p:guideLst/>
    </p:cSldViewPr>
  </p:slideViewPr>
  <p:notesTextViewPr>
    <p:cViewPr>
      <p:scale>
        <a:sx n="1" d="1"/>
        <a:sy n="1" d="1"/>
      </p:scale>
      <p:origin x="0" y="0"/>
    </p:cViewPr>
  </p:notesTextViewPr>
  <p:notesViewPr>
    <p:cSldViewPr snapToGrid="0">
      <p:cViewPr varScale="1">
        <p:scale>
          <a:sx n="118" d="100"/>
          <a:sy n="118" d="100"/>
        </p:scale>
        <p:origin x="516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29/1/2026</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7516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45143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52332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1/29/26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1/29/26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1/29/26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1/29/26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1/29/26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1/29/26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1/29/26</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1/29/26</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1/29/26</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1/29/26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1/29/26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1/29/26</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John 2:1-12</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3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3238707"/>
          </a:xfrm>
          <a:prstGeom prst="rect">
            <a:avLst/>
          </a:prstGeom>
          <a:noFill/>
          <a:ln w="9525">
            <a:noFill/>
            <a:miter lim="800000"/>
            <a:headEnd/>
            <a:tailEnd/>
          </a:ln>
        </p:spPr>
        <p:txBody>
          <a:bodyPr wrap="square">
            <a:prstTxWarp prst="textNoShape">
              <a:avLst/>
            </a:prstTxWarp>
            <a:spAutoFit/>
          </a:bodyPr>
          <a:lstStyle/>
          <a:p>
            <a:pPr>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 </a:t>
            </a:r>
            <a:r>
              <a:rPr lang="en-AU" sz="2800" b="1" dirty="0">
                <a:solidFill>
                  <a:srgbClr val="FFFFFF"/>
                </a:solidFill>
                <a:effectLst/>
                <a:latin typeface="Times New Roman" panose="02020603050405020304" pitchFamily="18" charset="0"/>
                <a:ea typeface="Times New Roman" panose="02020603050405020304" pitchFamily="18" charset="0"/>
              </a:rPr>
              <a:t>2 </a:t>
            </a:r>
            <a:r>
              <a:rPr lang="en-AU" sz="2800" dirty="0">
                <a:solidFill>
                  <a:srgbClr val="FFFFFF"/>
                </a:solidFill>
                <a:effectLst/>
                <a:latin typeface="Times New Roman" panose="02020603050405020304" pitchFamily="18" charset="0"/>
                <a:ea typeface="Times New Roman" panose="02020603050405020304" pitchFamily="18" charset="0"/>
              </a:rPr>
              <a:t>On the third day there was a wedding at Cana in Galilee, and the mother of Jesus was there.  </a:t>
            </a:r>
            <a:r>
              <a:rPr lang="en-AU" sz="2800" b="1" baseline="30000" dirty="0">
                <a:solidFill>
                  <a:srgbClr val="FFFFFF"/>
                </a:solidFill>
                <a:effectLst/>
                <a:latin typeface="Times New Roman" panose="02020603050405020304" pitchFamily="18" charset="0"/>
                <a:ea typeface="Times New Roman" panose="02020603050405020304" pitchFamily="18" charset="0"/>
              </a:rPr>
              <a:t>2 </a:t>
            </a:r>
            <a:r>
              <a:rPr lang="en-AU" sz="2800" dirty="0">
                <a:solidFill>
                  <a:srgbClr val="FFFFFF"/>
                </a:solidFill>
                <a:effectLst/>
                <a:latin typeface="Times New Roman" panose="02020603050405020304" pitchFamily="18" charset="0"/>
                <a:ea typeface="Times New Roman" panose="02020603050405020304" pitchFamily="18" charset="0"/>
              </a:rPr>
              <a:t>Jesus also was invited to the wedding with his disciples.  </a:t>
            </a:r>
            <a:r>
              <a:rPr lang="en-AU" sz="2800" b="1" baseline="30000" dirty="0">
                <a:solidFill>
                  <a:srgbClr val="FFFFFF"/>
                </a:solidFill>
                <a:effectLst/>
                <a:latin typeface="Times New Roman" panose="02020603050405020304" pitchFamily="18" charset="0"/>
                <a:ea typeface="Times New Roman" panose="02020603050405020304" pitchFamily="18" charset="0"/>
              </a:rPr>
              <a:t>3 </a:t>
            </a:r>
            <a:r>
              <a:rPr lang="en-AU" sz="2800" dirty="0">
                <a:solidFill>
                  <a:srgbClr val="FFFFFF"/>
                </a:solidFill>
                <a:effectLst/>
                <a:latin typeface="Times New Roman" panose="02020603050405020304" pitchFamily="18" charset="0"/>
                <a:ea typeface="Times New Roman" panose="02020603050405020304" pitchFamily="18" charset="0"/>
              </a:rPr>
              <a:t>When the wine ran out, the mother of Jesus said to him, “They have no wine.”  </a:t>
            </a:r>
            <a:r>
              <a:rPr lang="en-AU" sz="2800" b="1" baseline="30000" dirty="0">
                <a:solidFill>
                  <a:srgbClr val="FFFFFF"/>
                </a:solidFill>
                <a:effectLst/>
                <a:latin typeface="Times New Roman" panose="02020603050405020304" pitchFamily="18" charset="0"/>
                <a:ea typeface="Times New Roman" panose="02020603050405020304" pitchFamily="18" charset="0"/>
              </a:rPr>
              <a:t>4 </a:t>
            </a:r>
            <a:r>
              <a:rPr lang="en-AU" sz="2800" dirty="0">
                <a:solidFill>
                  <a:srgbClr val="FFFFFF"/>
                </a:solidFill>
                <a:effectLst/>
                <a:latin typeface="Times New Roman" panose="02020603050405020304" pitchFamily="18" charset="0"/>
                <a:ea typeface="Times New Roman" panose="02020603050405020304" pitchFamily="18" charset="0"/>
              </a:rPr>
              <a:t>And Jesus said to her, “Woman, what does this have to do with me?  My hour has not yet come.”  </a:t>
            </a:r>
            <a:r>
              <a:rPr lang="en-AU" sz="2800" b="1" baseline="30000" dirty="0">
                <a:solidFill>
                  <a:srgbClr val="FFFFFF"/>
                </a:solidFill>
                <a:effectLst/>
                <a:latin typeface="Times New Roman" panose="02020603050405020304" pitchFamily="18" charset="0"/>
                <a:ea typeface="Times New Roman" panose="02020603050405020304" pitchFamily="18" charset="0"/>
              </a:rPr>
              <a:t>5 </a:t>
            </a:r>
            <a:r>
              <a:rPr lang="en-AU" sz="2800" dirty="0">
                <a:solidFill>
                  <a:srgbClr val="FFFFFF"/>
                </a:solidFill>
                <a:effectLst/>
                <a:latin typeface="Times New Roman" panose="02020603050405020304" pitchFamily="18" charset="0"/>
                <a:ea typeface="Times New Roman" panose="02020603050405020304" pitchFamily="18" charset="0"/>
              </a:rPr>
              <a:t>His mother said to the servants, “Do whatever he tells you.”</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906649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5500865"/>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6 </a:t>
            </a:r>
            <a:r>
              <a:rPr lang="en-AU" sz="2800" dirty="0">
                <a:solidFill>
                  <a:srgbClr val="FFFFFF"/>
                </a:solidFill>
                <a:effectLst/>
                <a:latin typeface="Times New Roman" panose="02020603050405020304" pitchFamily="18" charset="0"/>
                <a:ea typeface="Times New Roman" panose="02020603050405020304" pitchFamily="18" charset="0"/>
              </a:rPr>
              <a:t>Now there were six stone water jars there for the Jewish rites of purification, each holding twenty or thirty gallons.  </a:t>
            </a:r>
            <a:r>
              <a:rPr lang="en-AU" sz="2800" b="1" baseline="30000" dirty="0">
                <a:solidFill>
                  <a:srgbClr val="FFFFFF"/>
                </a:solidFill>
                <a:effectLst/>
                <a:latin typeface="Times New Roman" panose="02020603050405020304" pitchFamily="18" charset="0"/>
                <a:ea typeface="Times New Roman" panose="02020603050405020304" pitchFamily="18" charset="0"/>
              </a:rPr>
              <a:t>7 </a:t>
            </a:r>
            <a:r>
              <a:rPr lang="en-AU" sz="2800" dirty="0">
                <a:solidFill>
                  <a:srgbClr val="FFFFFF"/>
                </a:solidFill>
                <a:effectLst/>
                <a:latin typeface="Times New Roman" panose="02020603050405020304" pitchFamily="18" charset="0"/>
                <a:ea typeface="Times New Roman" panose="02020603050405020304" pitchFamily="18" charset="0"/>
              </a:rPr>
              <a:t>Jesus said to the servants, “Fill the jars with water.”  And they filled them up to the brim.  </a:t>
            </a:r>
            <a:r>
              <a:rPr lang="en-AU" sz="2800" b="1" baseline="30000" dirty="0">
                <a:solidFill>
                  <a:srgbClr val="FFFFFF"/>
                </a:solidFill>
                <a:effectLst/>
                <a:latin typeface="Times New Roman" panose="02020603050405020304" pitchFamily="18" charset="0"/>
                <a:ea typeface="Times New Roman" panose="02020603050405020304" pitchFamily="18" charset="0"/>
              </a:rPr>
              <a:t>8 </a:t>
            </a:r>
            <a:r>
              <a:rPr lang="en-AU" sz="2800" dirty="0">
                <a:solidFill>
                  <a:srgbClr val="FFFFFF"/>
                </a:solidFill>
                <a:effectLst/>
                <a:latin typeface="Times New Roman" panose="02020603050405020304" pitchFamily="18" charset="0"/>
                <a:ea typeface="Times New Roman" panose="02020603050405020304" pitchFamily="18" charset="0"/>
              </a:rPr>
              <a:t>And he said to them, “Now draw some out and take it to the master of the feast.”  So they took it.  </a:t>
            </a:r>
            <a:r>
              <a:rPr lang="en-AU" sz="2800" b="1" baseline="30000" dirty="0">
                <a:solidFill>
                  <a:srgbClr val="FFFFFF"/>
                </a:solidFill>
                <a:effectLst/>
                <a:latin typeface="Times New Roman" panose="02020603050405020304" pitchFamily="18" charset="0"/>
                <a:ea typeface="Times New Roman" panose="02020603050405020304" pitchFamily="18" charset="0"/>
              </a:rPr>
              <a:t>9 </a:t>
            </a:r>
            <a:r>
              <a:rPr lang="en-AU" sz="2800" dirty="0">
                <a:solidFill>
                  <a:srgbClr val="FFFFFF"/>
                </a:solidFill>
                <a:effectLst/>
                <a:latin typeface="Times New Roman" panose="02020603050405020304" pitchFamily="18" charset="0"/>
                <a:ea typeface="Times New Roman" panose="02020603050405020304" pitchFamily="18" charset="0"/>
              </a:rPr>
              <a:t>When the master of the feast tasted the water now become wine, and did not know where it came from (though the servants who had drawn the water knew), the master of the feast called the bridegroom </a:t>
            </a:r>
            <a:r>
              <a:rPr lang="en-AU" sz="2800" b="1" baseline="30000" dirty="0">
                <a:solidFill>
                  <a:srgbClr val="FFFFFF"/>
                </a:solidFill>
                <a:effectLst/>
                <a:latin typeface="Times New Roman" panose="02020603050405020304" pitchFamily="18" charset="0"/>
                <a:ea typeface="Times New Roman" panose="02020603050405020304" pitchFamily="18" charset="0"/>
              </a:rPr>
              <a:t>10 </a:t>
            </a:r>
            <a:r>
              <a:rPr lang="en-AU" sz="2800" dirty="0">
                <a:solidFill>
                  <a:srgbClr val="FFFFFF"/>
                </a:solidFill>
                <a:effectLst/>
                <a:latin typeface="Times New Roman" panose="02020603050405020304" pitchFamily="18" charset="0"/>
                <a:ea typeface="Times New Roman" panose="02020603050405020304" pitchFamily="18" charset="0"/>
              </a:rPr>
              <a:t>and said to him, “Everyone serves the good wine first, and when people have drunk freely, then the poor wine.  But you have kept the good wine until now.” </a:t>
            </a:r>
            <a:r>
              <a:rPr lang="en-AU" sz="2800" b="1" baseline="30000" dirty="0">
                <a:solidFill>
                  <a:srgbClr val="FFFFFF"/>
                </a:solidFill>
                <a:effectLst/>
                <a:latin typeface="Times New Roman" panose="02020603050405020304" pitchFamily="18" charset="0"/>
                <a:ea typeface="Times New Roman" panose="02020603050405020304" pitchFamily="18" charset="0"/>
              </a:rPr>
              <a:t>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63916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29B03BE-A797-3A2E-F6A9-E16AADECD3E4}"/>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1E7F1FDB-0FE4-D482-7124-F6418E490E86}"/>
              </a:ext>
            </a:extLst>
          </p:cNvPr>
          <p:cNvSpPr txBox="1">
            <a:spLocks noChangeArrowheads="1"/>
          </p:cNvSpPr>
          <p:nvPr/>
        </p:nvSpPr>
        <p:spPr bwMode="auto">
          <a:xfrm>
            <a:off x="0" y="10297"/>
            <a:ext cx="9144000" cy="3042756"/>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buNone/>
            </a:pPr>
            <a:r>
              <a:rPr lang="en-AU" sz="2800" b="1" baseline="30000" dirty="0">
                <a:solidFill>
                  <a:srgbClr val="FFFFFF"/>
                </a:solidFill>
                <a:effectLst/>
                <a:latin typeface="Times New Roman" panose="02020603050405020304" pitchFamily="18" charset="0"/>
                <a:ea typeface="Times New Roman" panose="02020603050405020304" pitchFamily="18" charset="0"/>
              </a:rPr>
              <a:t>11 </a:t>
            </a:r>
            <a:r>
              <a:rPr lang="en-AU" sz="2800" dirty="0">
                <a:solidFill>
                  <a:srgbClr val="FFFFFF"/>
                </a:solidFill>
                <a:effectLst/>
                <a:latin typeface="Times New Roman" panose="02020603050405020304" pitchFamily="18" charset="0"/>
                <a:ea typeface="Times New Roman" panose="02020603050405020304" pitchFamily="18" charset="0"/>
              </a:rPr>
              <a:t>This, the first of his signs, Jesus did at Cana in Galilee, and manifested his glory.  And his disciples believed in him. </a:t>
            </a:r>
            <a:endParaRPr lang="en-AU" sz="2800" dirty="0">
              <a:effectLst/>
              <a:latin typeface="Calibri" panose="020F0502020204030204" pitchFamily="34" charset="0"/>
              <a:ea typeface="Times New Roman" panose="02020603050405020304" pitchFamily="18" charset="0"/>
            </a:endParaRPr>
          </a:p>
          <a:p>
            <a:pPr indent="152400">
              <a:lnSpc>
                <a:spcPct val="105000"/>
              </a:lnSpc>
              <a:spcAft>
                <a:spcPts val="1000"/>
              </a:spcAft>
              <a:buNone/>
            </a:pPr>
            <a:r>
              <a:rPr lang="en-AU" sz="2800" dirty="0">
                <a:solidFill>
                  <a:srgbClr val="FFFFFF"/>
                </a:solidFill>
                <a:effectLst/>
                <a:latin typeface="Times New Roman" panose="02020603050405020304" pitchFamily="18" charset="0"/>
                <a:ea typeface="Times New Roman" panose="02020603050405020304" pitchFamily="18" charset="0"/>
              </a:rPr>
              <a:t> </a:t>
            </a:r>
            <a:endParaRPr lang="en-AU" sz="2800" dirty="0">
              <a:effectLst/>
              <a:latin typeface="Calibri" panose="020F0502020204030204" pitchFamily="34" charset="0"/>
              <a:ea typeface="Times New Roman" panose="02020603050405020304" pitchFamily="18" charset="0"/>
            </a:endParaRPr>
          </a:p>
          <a:p>
            <a:pPr indent="152400">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12 </a:t>
            </a:r>
            <a:r>
              <a:rPr lang="en-AU" sz="2800" dirty="0">
                <a:solidFill>
                  <a:srgbClr val="FFFFFF"/>
                </a:solidFill>
                <a:effectLst/>
                <a:latin typeface="Times New Roman" panose="02020603050405020304" pitchFamily="18" charset="0"/>
                <a:ea typeface="Times New Roman" panose="02020603050405020304" pitchFamily="18" charset="0"/>
              </a:rPr>
              <a:t>After this he went down to Capernaum, with his mother and his brothers and his disciples, and they stayed there for a few days.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962552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9143999"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“Water into Wine”...   For the Glory of God;  for us to believe in Jesus Christ</a:t>
            </a:r>
          </a:p>
        </p:txBody>
      </p:sp>
      <p:sp>
        <p:nvSpPr>
          <p:cNvPr id="23" name="TextBox 22">
            <a:extLst>
              <a:ext uri="{FF2B5EF4-FFF2-40B4-BE49-F238E27FC236}">
                <a16:creationId xmlns:a16="http://schemas.microsoft.com/office/drawing/2014/main" id="{5A219A63-3CC1-6CCC-6C3A-309F98A32F23}"/>
              </a:ext>
            </a:extLst>
          </p:cNvPr>
          <p:cNvSpPr txBox="1"/>
          <p:nvPr/>
        </p:nvSpPr>
        <p:spPr>
          <a:xfrm>
            <a:off x="6053" y="2433902"/>
            <a:ext cx="2167918"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A Symbolic Miracle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4DD7F426-2D9B-3B71-592C-CF19C083C71A}"/>
              </a:ext>
            </a:extLst>
          </p:cNvPr>
          <p:cNvSpPr txBox="1"/>
          <p:nvPr/>
        </p:nvSpPr>
        <p:spPr>
          <a:xfrm>
            <a:off x="-8950" y="1515064"/>
            <a:ext cx="3270039" cy="400110"/>
          </a:xfrm>
          <a:prstGeom prst="rect">
            <a:avLst/>
          </a:prstGeom>
          <a:noFill/>
        </p:spPr>
        <p:txBody>
          <a:bodyPr wrap="square" rtlCol="0">
            <a:spAutoFit/>
          </a:bodyPr>
          <a:lstStyle/>
          <a:p>
            <a:pPr lvl="0">
              <a:defRPr/>
            </a:pPr>
            <a:r>
              <a:rPr kumimoji="0" lang="en-AU" sz="200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The Recipe:  Water into Wine</a:t>
            </a:r>
            <a:endParaRPr kumimoji="0" lang="en-AU" sz="2000"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3" name="TextBox 2">
            <a:extLst>
              <a:ext uri="{FF2B5EF4-FFF2-40B4-BE49-F238E27FC236}">
                <a16:creationId xmlns:a16="http://schemas.microsoft.com/office/drawing/2014/main" id="{DCD9F16A-8DE6-DEE2-1B74-BBA980E42BB9}"/>
              </a:ext>
            </a:extLst>
          </p:cNvPr>
          <p:cNvSpPr txBox="1"/>
          <p:nvPr/>
        </p:nvSpPr>
        <p:spPr>
          <a:xfrm>
            <a:off x="3012543" y="442338"/>
            <a:ext cx="4127043"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“hour” of Jesus, is His Glorification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His Death, Resurrection &amp; Exaltation</a:t>
            </a:r>
          </a:p>
        </p:txBody>
      </p:sp>
      <p:sp>
        <p:nvSpPr>
          <p:cNvPr id="6" name="TextBox 5">
            <a:extLst>
              <a:ext uri="{FF2B5EF4-FFF2-40B4-BE49-F238E27FC236}">
                <a16:creationId xmlns:a16="http://schemas.microsoft.com/office/drawing/2014/main" id="{10582A41-88B5-5C99-0375-92395E56ED53}"/>
              </a:ext>
            </a:extLst>
          </p:cNvPr>
          <p:cNvSpPr txBox="1"/>
          <p:nvPr/>
        </p:nvSpPr>
        <p:spPr>
          <a:xfrm>
            <a:off x="-6060" y="473116"/>
            <a:ext cx="2834039" cy="338554"/>
          </a:xfrm>
          <a:prstGeom prst="rect">
            <a:avLst/>
          </a:prstGeom>
          <a:solidFill>
            <a:schemeClr val="bg1"/>
          </a:solidFill>
        </p:spPr>
        <p:txBody>
          <a:bodyPr wrap="square" rtlCol="0">
            <a:spAutoFit/>
          </a:bodyPr>
          <a:lstStyle/>
          <a:p>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My hour has not yet come.”</a:t>
            </a:r>
            <a:r>
              <a:rPr lang="en-AU" sz="1600" dirty="0"/>
              <a:t> </a:t>
            </a:r>
            <a:endParaRPr lang="en-AU" sz="1600" dirty="0">
              <a:latin typeface="Comic Sans MS" panose="030F0902030302020204" pitchFamily="66" charset="0"/>
            </a:endParaRPr>
          </a:p>
        </p:txBody>
      </p:sp>
      <p:sp>
        <p:nvSpPr>
          <p:cNvPr id="7" name="TextBox 6">
            <a:extLst>
              <a:ext uri="{FF2B5EF4-FFF2-40B4-BE49-F238E27FC236}">
                <a16:creationId xmlns:a16="http://schemas.microsoft.com/office/drawing/2014/main" id="{B2AB76DD-42EF-BFCA-315D-3294B3297B53}"/>
              </a:ext>
            </a:extLst>
          </p:cNvPr>
          <p:cNvSpPr txBox="1"/>
          <p:nvPr/>
        </p:nvSpPr>
        <p:spPr>
          <a:xfrm>
            <a:off x="-6060" y="1066371"/>
            <a:ext cx="3148932" cy="369332"/>
          </a:xfrm>
          <a:prstGeom prst="rect">
            <a:avLst/>
          </a:prstGeom>
          <a:solidFill>
            <a:schemeClr val="bg1"/>
          </a:solidFill>
        </p:spPr>
        <p:txBody>
          <a:bodyPr wrap="square" rtlCol="0">
            <a:spAutoFit/>
          </a:bodyPr>
          <a:lstStyle/>
          <a:p>
            <a:r>
              <a:rPr lang="en-AU" sz="1800" dirty="0">
                <a:effectLst/>
                <a:latin typeface="Comic Sans MS" panose="030F0902030302020204" pitchFamily="66" charset="0"/>
                <a:ea typeface="Times New Roman" panose="02020603050405020304" pitchFamily="18" charset="0"/>
                <a:cs typeface="Times New Roman" panose="02020603050405020304" pitchFamily="18" charset="0"/>
              </a:rPr>
              <a:t>“Do whatever he tells you.”</a:t>
            </a:r>
            <a:r>
              <a:rPr lang="en-AU" dirty="0">
                <a:effectLst/>
              </a:rPr>
              <a:t> </a:t>
            </a:r>
            <a:r>
              <a:rPr lang="en-AU" sz="1600" dirty="0"/>
              <a:t> </a:t>
            </a:r>
            <a:endParaRPr lang="en-AU" sz="1600" dirty="0">
              <a:latin typeface="Comic Sans MS" panose="030F0902030302020204" pitchFamily="66" charset="0"/>
            </a:endParaRPr>
          </a:p>
        </p:txBody>
      </p:sp>
      <p:sp>
        <p:nvSpPr>
          <p:cNvPr id="8" name="TextBox 7">
            <a:extLst>
              <a:ext uri="{FF2B5EF4-FFF2-40B4-BE49-F238E27FC236}">
                <a16:creationId xmlns:a16="http://schemas.microsoft.com/office/drawing/2014/main" id="{2B1C884E-EED3-0F3B-95BB-569E8E0C4ECA}"/>
              </a:ext>
            </a:extLst>
          </p:cNvPr>
          <p:cNvSpPr txBox="1"/>
          <p:nvPr/>
        </p:nvSpPr>
        <p:spPr>
          <a:xfrm>
            <a:off x="3261089" y="1453509"/>
            <a:ext cx="5873960"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6 stone jars filled with water;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Each jar 70-105 litres   (Total of 420-630 litres)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One Messiah.</a:t>
            </a:r>
          </a:p>
        </p:txBody>
      </p:sp>
      <p:sp>
        <p:nvSpPr>
          <p:cNvPr id="11" name="TextBox 10">
            <a:extLst>
              <a:ext uri="{FF2B5EF4-FFF2-40B4-BE49-F238E27FC236}">
                <a16:creationId xmlns:a16="http://schemas.microsoft.com/office/drawing/2014/main" id="{82A60AC2-D381-333E-C77F-C35BCF135EEF}"/>
              </a:ext>
            </a:extLst>
          </p:cNvPr>
          <p:cNvSpPr txBox="1"/>
          <p:nvPr/>
        </p:nvSpPr>
        <p:spPr>
          <a:xfrm>
            <a:off x="1901468" y="2428465"/>
            <a:ext cx="7233581"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water represents old religious showiness of external purity...</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abundance of wine a sign of an age of fulfilment (The Kingdom has come)</a:t>
            </a:r>
          </a:p>
        </p:txBody>
      </p:sp>
    </p:spTree>
    <p:extLst>
      <p:ext uri="{BB962C8B-B14F-4D97-AF65-F5344CB8AC3E}">
        <p14:creationId xmlns:p14="http://schemas.microsoft.com/office/powerpoint/2010/main" val="2271623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9" grpId="0"/>
      <p:bldP spid="3" grpId="0"/>
      <p:bldP spid="6" grpId="0" animBg="1"/>
      <p:bldP spid="7" grpId="0" animBg="1"/>
      <p:bldP spid="8"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25" name="TextBox 24">
            <a:extLst>
              <a:ext uri="{FF2B5EF4-FFF2-40B4-BE49-F238E27FC236}">
                <a16:creationId xmlns:a16="http://schemas.microsoft.com/office/drawing/2014/main" id="{33C3CA4D-AF0E-121C-A326-AD285288C335}"/>
              </a:ext>
            </a:extLst>
          </p:cNvPr>
          <p:cNvSpPr txBox="1"/>
          <p:nvPr/>
        </p:nvSpPr>
        <p:spPr>
          <a:xfrm>
            <a:off x="1" y="0"/>
            <a:ext cx="9143999" cy="3570208"/>
          </a:xfrm>
          <a:prstGeom prst="rect">
            <a:avLst/>
          </a:prstGeom>
          <a:solidFill>
            <a:schemeClr val="bg1"/>
          </a:solidFill>
        </p:spPr>
        <p:txBody>
          <a:bodyPr wrap="square" rtlCol="0">
            <a:spAutoFit/>
          </a:bodyPr>
          <a:lstStyle/>
          <a:p>
            <a:pPr>
              <a:buNone/>
            </a:pPr>
            <a:r>
              <a:rPr lang="en-AU" sz="1800" dirty="0">
                <a:solidFill>
                  <a:srgbClr val="000000"/>
                </a:solidFill>
                <a:effectLst/>
                <a:latin typeface="Comic Sans MS" panose="030F0902030302020204" pitchFamily="66" charset="0"/>
                <a:ea typeface="Times New Roman" panose="02020603050405020304" pitchFamily="18" charset="0"/>
              </a:rPr>
              <a:t>Joel 3:17–18 (ESV)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tabLst>
                <a:tab pos="127000" algn="r"/>
                <a:tab pos="254000" algn="l"/>
              </a:tabLst>
            </a:pPr>
            <a:r>
              <a:rPr lang="en-AU" sz="1800" b="1" baseline="30000" dirty="0">
                <a:solidFill>
                  <a:srgbClr val="000000"/>
                </a:solidFill>
                <a:effectLst/>
                <a:latin typeface="Comic Sans MS" panose="030F0902030302020204" pitchFamily="66" charset="0"/>
                <a:ea typeface="Times New Roman" panose="02020603050405020304" pitchFamily="18" charset="0"/>
              </a:rPr>
              <a:t>17 </a:t>
            </a:r>
            <a:r>
              <a:rPr lang="en-AU" sz="1800" dirty="0">
                <a:solidFill>
                  <a:srgbClr val="000000"/>
                </a:solidFill>
                <a:effectLst/>
                <a:latin typeface="Comic Sans MS" panose="030F0902030302020204" pitchFamily="66" charset="0"/>
                <a:ea typeface="Times New Roman" panose="02020603050405020304" pitchFamily="18" charset="0"/>
              </a:rPr>
              <a:t>“So you shall know that I am the </a:t>
            </a:r>
            <a:r>
              <a:rPr lang="en-AU" sz="1800" cap="small" dirty="0">
                <a:solidFill>
                  <a:srgbClr val="000000"/>
                </a:solidFill>
                <a:effectLst/>
                <a:latin typeface="Comic Sans MS" panose="030F0902030302020204" pitchFamily="66" charset="0"/>
                <a:ea typeface="Times New Roman" panose="02020603050405020304" pitchFamily="18" charset="0"/>
              </a:rPr>
              <a:t>Lord</a:t>
            </a:r>
            <a:r>
              <a:rPr lang="en-AU" sz="1800" dirty="0">
                <a:solidFill>
                  <a:srgbClr val="000000"/>
                </a:solidFill>
                <a:effectLst/>
                <a:latin typeface="Comic Sans MS" panose="030F0902030302020204" pitchFamily="66" charset="0"/>
                <a:ea typeface="Times New Roman" panose="02020603050405020304" pitchFamily="18" charset="0"/>
              </a:rPr>
              <a:t> your God,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pPr>
            <a:r>
              <a:rPr lang="en-AU" sz="1800" dirty="0">
                <a:solidFill>
                  <a:srgbClr val="000000"/>
                </a:solidFill>
                <a:effectLst/>
                <a:latin typeface="Comic Sans MS" panose="030F0902030302020204" pitchFamily="66" charset="0"/>
                <a:ea typeface="Times New Roman" panose="02020603050405020304" pitchFamily="18" charset="0"/>
              </a:rPr>
              <a:t>who dwells in Zion, my holy mountain.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tabLst>
                <a:tab pos="127000" algn="r"/>
                <a:tab pos="254000" algn="l"/>
              </a:tabLst>
            </a:pPr>
            <a:r>
              <a:rPr lang="en-AU" sz="1800" dirty="0">
                <a:solidFill>
                  <a:srgbClr val="000000"/>
                </a:solidFill>
                <a:effectLst/>
                <a:latin typeface="Comic Sans MS" panose="030F0902030302020204" pitchFamily="66" charset="0"/>
                <a:ea typeface="Times New Roman" panose="02020603050405020304" pitchFamily="18" charset="0"/>
              </a:rPr>
              <a:t>And Jerusalem shall be holy,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pPr>
            <a:r>
              <a:rPr lang="en-AU" sz="1800" dirty="0">
                <a:solidFill>
                  <a:srgbClr val="000000"/>
                </a:solidFill>
                <a:effectLst/>
                <a:latin typeface="Comic Sans MS" panose="030F0902030302020204" pitchFamily="66" charset="0"/>
                <a:ea typeface="Times New Roman" panose="02020603050405020304" pitchFamily="18" charset="0"/>
              </a:rPr>
              <a:t>and strangers shall never again pass through it.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spcBef>
                <a:spcPts val="1200"/>
              </a:spcBef>
              <a:buNone/>
              <a:tabLst>
                <a:tab pos="127000" algn="r"/>
                <a:tab pos="254000" algn="l"/>
              </a:tabLst>
            </a:pPr>
            <a:r>
              <a:rPr lang="en-AU" sz="1800" b="1" baseline="30000" dirty="0">
                <a:solidFill>
                  <a:srgbClr val="000000"/>
                </a:solidFill>
                <a:effectLst/>
                <a:latin typeface="Comic Sans MS" panose="030F0902030302020204" pitchFamily="66" charset="0"/>
                <a:ea typeface="Times New Roman" panose="02020603050405020304" pitchFamily="18" charset="0"/>
              </a:rPr>
              <a:t>18 </a:t>
            </a:r>
            <a:r>
              <a:rPr lang="en-AU" sz="1800" dirty="0">
                <a:solidFill>
                  <a:srgbClr val="000000"/>
                </a:solidFill>
                <a:effectLst/>
                <a:latin typeface="Comic Sans MS" panose="030F0902030302020204" pitchFamily="66" charset="0"/>
                <a:ea typeface="Times New Roman" panose="02020603050405020304" pitchFamily="18" charset="0"/>
              </a:rPr>
              <a:t>“And in that day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tabLst>
                <a:tab pos="127000" algn="r"/>
                <a:tab pos="254000" algn="l"/>
              </a:tabLst>
            </a:pPr>
            <a:r>
              <a:rPr lang="en-AU" sz="1800" u="sng" dirty="0">
                <a:solidFill>
                  <a:srgbClr val="000000"/>
                </a:solidFill>
                <a:effectLst/>
                <a:latin typeface="Comic Sans MS" panose="030F0902030302020204" pitchFamily="66" charset="0"/>
                <a:ea typeface="Times New Roman" panose="02020603050405020304" pitchFamily="18" charset="0"/>
              </a:rPr>
              <a:t>the mountains shall drip sweet wine, </a:t>
            </a:r>
            <a:endParaRPr lang="en-AU" sz="1800" u="sng" dirty="0">
              <a:solidFill>
                <a:srgbClr val="000000"/>
              </a:solidFill>
              <a:effectLst/>
              <a:latin typeface="Times New Roman" panose="02020603050405020304" pitchFamily="18" charset="0"/>
              <a:ea typeface="Times New Roman" panose="02020603050405020304" pitchFamily="18" charset="0"/>
            </a:endParaRPr>
          </a:p>
          <a:p>
            <a:pPr marL="270510">
              <a:buNone/>
            </a:pPr>
            <a:r>
              <a:rPr lang="en-AU" sz="1800" u="sng" dirty="0">
                <a:solidFill>
                  <a:srgbClr val="000000"/>
                </a:solidFill>
                <a:effectLst/>
                <a:latin typeface="Comic Sans MS" panose="030F0902030302020204" pitchFamily="66" charset="0"/>
                <a:ea typeface="Times New Roman" panose="02020603050405020304" pitchFamily="18" charset="0"/>
              </a:rPr>
              <a:t>and the hills shall flow with milk,</a:t>
            </a:r>
            <a:r>
              <a:rPr lang="en-AU" sz="1800" dirty="0">
                <a:solidFill>
                  <a:srgbClr val="000000"/>
                </a:solidFill>
                <a:effectLst/>
                <a:latin typeface="Comic Sans MS" panose="030F0902030302020204" pitchFamily="66" charset="0"/>
                <a:ea typeface="Times New Roman" panose="02020603050405020304" pitchFamily="18" charset="0"/>
              </a:rPr>
              <a:t>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tabLst>
                <a:tab pos="127000" algn="r"/>
                <a:tab pos="254000" algn="l"/>
              </a:tabLst>
            </a:pPr>
            <a:r>
              <a:rPr lang="en-AU" sz="1800" dirty="0">
                <a:solidFill>
                  <a:srgbClr val="000000"/>
                </a:solidFill>
                <a:effectLst/>
                <a:latin typeface="Comic Sans MS" panose="030F0902030302020204" pitchFamily="66" charset="0"/>
                <a:ea typeface="Times New Roman" panose="02020603050405020304" pitchFamily="18" charset="0"/>
              </a:rPr>
              <a:t>and all the streambeds of Judah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pPr>
            <a:r>
              <a:rPr lang="en-AU" sz="1800" dirty="0">
                <a:solidFill>
                  <a:srgbClr val="000000"/>
                </a:solidFill>
                <a:effectLst/>
                <a:latin typeface="Comic Sans MS" panose="030F0902030302020204" pitchFamily="66" charset="0"/>
                <a:ea typeface="Times New Roman" panose="02020603050405020304" pitchFamily="18" charset="0"/>
              </a:rPr>
              <a:t>shall flow with water; </a:t>
            </a:r>
            <a:endParaRPr lang="en-AU" sz="1800" dirty="0">
              <a:solidFill>
                <a:srgbClr val="000000"/>
              </a:solidFill>
              <a:effectLst/>
              <a:latin typeface="Times New Roman" panose="02020603050405020304" pitchFamily="18" charset="0"/>
              <a:ea typeface="Times New Roman" panose="02020603050405020304" pitchFamily="18" charset="0"/>
            </a:endParaRPr>
          </a:p>
          <a:p>
            <a:pPr marL="270510">
              <a:buNone/>
              <a:tabLst>
                <a:tab pos="127000" algn="r"/>
                <a:tab pos="254000" algn="l"/>
              </a:tabLst>
            </a:pPr>
            <a:r>
              <a:rPr lang="en-AU" sz="1800" dirty="0">
                <a:solidFill>
                  <a:srgbClr val="000000"/>
                </a:solidFill>
                <a:effectLst/>
                <a:latin typeface="Comic Sans MS" panose="030F0902030302020204" pitchFamily="66" charset="0"/>
                <a:ea typeface="Times New Roman" panose="02020603050405020304" pitchFamily="18" charset="0"/>
              </a:rPr>
              <a:t>and a fountain shall come forth from the house of the </a:t>
            </a:r>
            <a:r>
              <a:rPr lang="en-AU" sz="1800" cap="small" dirty="0">
                <a:solidFill>
                  <a:srgbClr val="000000"/>
                </a:solidFill>
                <a:effectLst/>
                <a:latin typeface="Comic Sans MS" panose="030F0902030302020204" pitchFamily="66" charset="0"/>
                <a:ea typeface="Times New Roman" panose="02020603050405020304" pitchFamily="18" charset="0"/>
              </a:rPr>
              <a:t>Lord</a:t>
            </a:r>
          </a:p>
          <a:p>
            <a:pPr indent="271463">
              <a:buNone/>
            </a:pPr>
            <a:r>
              <a:rPr lang="en-AU" sz="18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water the Valley ….</a:t>
            </a:r>
            <a:r>
              <a:rPr lang="en-AU" dirty="0">
                <a:effectLst/>
              </a:rPr>
              <a:t> </a:t>
            </a:r>
            <a:endParaRPr lang="en-AU" sz="1600" dirty="0">
              <a:latin typeface="Comic Sans MS" panose="030F0902030302020204" pitchFamily="66" charset="0"/>
            </a:endParaRPr>
          </a:p>
        </p:txBody>
      </p:sp>
    </p:spTree>
    <p:extLst>
      <p:ext uri="{BB962C8B-B14F-4D97-AF65-F5344CB8AC3E}">
        <p14:creationId xmlns:p14="http://schemas.microsoft.com/office/powerpoint/2010/main" val="395520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9143999"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“Water into Wine”...   For the Glory of God;  for us to believe in Jesus Christ</a:t>
            </a:r>
          </a:p>
        </p:txBody>
      </p:sp>
      <p:sp>
        <p:nvSpPr>
          <p:cNvPr id="23" name="TextBox 22">
            <a:extLst>
              <a:ext uri="{FF2B5EF4-FFF2-40B4-BE49-F238E27FC236}">
                <a16:creationId xmlns:a16="http://schemas.microsoft.com/office/drawing/2014/main" id="{5A219A63-3CC1-6CCC-6C3A-309F98A32F23}"/>
              </a:ext>
            </a:extLst>
          </p:cNvPr>
          <p:cNvSpPr txBox="1"/>
          <p:nvPr/>
        </p:nvSpPr>
        <p:spPr>
          <a:xfrm>
            <a:off x="6053" y="2347006"/>
            <a:ext cx="2167918"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A Symbolic Miracle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9" name="TextBox 8">
            <a:extLst>
              <a:ext uri="{FF2B5EF4-FFF2-40B4-BE49-F238E27FC236}">
                <a16:creationId xmlns:a16="http://schemas.microsoft.com/office/drawing/2014/main" id="{4DD7F426-2D9B-3B71-592C-CF19C083C71A}"/>
              </a:ext>
            </a:extLst>
          </p:cNvPr>
          <p:cNvSpPr txBox="1"/>
          <p:nvPr/>
        </p:nvSpPr>
        <p:spPr>
          <a:xfrm>
            <a:off x="-8950" y="1515064"/>
            <a:ext cx="3270039" cy="400110"/>
          </a:xfrm>
          <a:prstGeom prst="rect">
            <a:avLst/>
          </a:prstGeom>
          <a:noFill/>
        </p:spPr>
        <p:txBody>
          <a:bodyPr wrap="square" rtlCol="0">
            <a:spAutoFit/>
          </a:bodyPr>
          <a:lstStyle/>
          <a:p>
            <a:pPr lvl="0">
              <a:defRPr/>
            </a:pPr>
            <a:r>
              <a:rPr kumimoji="0" lang="en-AU" sz="200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The Recipe:  Water into Wine</a:t>
            </a:r>
            <a:endParaRPr kumimoji="0" lang="en-AU" sz="2000"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3" name="TextBox 2">
            <a:extLst>
              <a:ext uri="{FF2B5EF4-FFF2-40B4-BE49-F238E27FC236}">
                <a16:creationId xmlns:a16="http://schemas.microsoft.com/office/drawing/2014/main" id="{DCD9F16A-8DE6-DEE2-1B74-BBA980E42BB9}"/>
              </a:ext>
            </a:extLst>
          </p:cNvPr>
          <p:cNvSpPr txBox="1"/>
          <p:nvPr/>
        </p:nvSpPr>
        <p:spPr>
          <a:xfrm>
            <a:off x="3012543" y="442338"/>
            <a:ext cx="4127043"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“hour” of Jesus, is His Glorification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His Death, Resurrection &amp; Exaltation</a:t>
            </a:r>
          </a:p>
        </p:txBody>
      </p:sp>
      <p:sp>
        <p:nvSpPr>
          <p:cNvPr id="6" name="TextBox 5">
            <a:extLst>
              <a:ext uri="{FF2B5EF4-FFF2-40B4-BE49-F238E27FC236}">
                <a16:creationId xmlns:a16="http://schemas.microsoft.com/office/drawing/2014/main" id="{10582A41-88B5-5C99-0375-92395E56ED53}"/>
              </a:ext>
            </a:extLst>
          </p:cNvPr>
          <p:cNvSpPr txBox="1"/>
          <p:nvPr/>
        </p:nvSpPr>
        <p:spPr>
          <a:xfrm>
            <a:off x="-6060" y="473116"/>
            <a:ext cx="2834039" cy="338554"/>
          </a:xfrm>
          <a:prstGeom prst="rect">
            <a:avLst/>
          </a:prstGeom>
          <a:solidFill>
            <a:schemeClr val="bg1"/>
          </a:solidFill>
        </p:spPr>
        <p:txBody>
          <a:bodyPr wrap="square" rtlCol="0">
            <a:spAutoFit/>
          </a:bodyPr>
          <a:lstStyle/>
          <a:p>
            <a:r>
              <a:rPr lang="en-AU" sz="1600" dirty="0">
                <a:solidFill>
                  <a:srgbClr val="FF0000"/>
                </a:solidFill>
                <a:latin typeface="Comic Sans MS" panose="030F0902030302020204" pitchFamily="66" charset="0"/>
                <a:ea typeface="Times New Roman" panose="02020603050405020304" pitchFamily="18" charset="0"/>
                <a:cs typeface="Times New Roman" panose="02020603050405020304" pitchFamily="18" charset="0"/>
              </a:rPr>
              <a:t>My hour has not yet come.”</a:t>
            </a:r>
            <a:r>
              <a:rPr lang="en-AU" sz="1600" dirty="0"/>
              <a:t> </a:t>
            </a:r>
            <a:endParaRPr lang="en-AU" sz="1600" dirty="0">
              <a:latin typeface="Comic Sans MS" panose="030F0902030302020204" pitchFamily="66" charset="0"/>
            </a:endParaRPr>
          </a:p>
        </p:txBody>
      </p:sp>
      <p:sp>
        <p:nvSpPr>
          <p:cNvPr id="7" name="TextBox 6">
            <a:extLst>
              <a:ext uri="{FF2B5EF4-FFF2-40B4-BE49-F238E27FC236}">
                <a16:creationId xmlns:a16="http://schemas.microsoft.com/office/drawing/2014/main" id="{B2AB76DD-42EF-BFCA-315D-3294B3297B53}"/>
              </a:ext>
            </a:extLst>
          </p:cNvPr>
          <p:cNvSpPr txBox="1"/>
          <p:nvPr/>
        </p:nvSpPr>
        <p:spPr>
          <a:xfrm>
            <a:off x="-6060" y="1066371"/>
            <a:ext cx="3148932" cy="338554"/>
          </a:xfrm>
          <a:prstGeom prst="rect">
            <a:avLst/>
          </a:prstGeom>
          <a:solidFill>
            <a:schemeClr val="bg1"/>
          </a:solidFill>
        </p:spPr>
        <p:txBody>
          <a:bodyPr wrap="square" rtlCol="0">
            <a:spAutoFit/>
          </a:bodyPr>
          <a:lstStyle/>
          <a:p>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“Do whatever he tells you.”</a:t>
            </a:r>
            <a:r>
              <a:rPr lang="en-AU" sz="1600" dirty="0">
                <a:effectLst/>
              </a:rPr>
              <a:t> </a:t>
            </a:r>
            <a:r>
              <a:rPr lang="en-AU" sz="1600" dirty="0"/>
              <a:t> </a:t>
            </a:r>
            <a:endParaRPr lang="en-AU" sz="1600" dirty="0">
              <a:latin typeface="Comic Sans MS" panose="030F0902030302020204" pitchFamily="66" charset="0"/>
            </a:endParaRPr>
          </a:p>
        </p:txBody>
      </p:sp>
      <p:sp>
        <p:nvSpPr>
          <p:cNvPr id="8" name="TextBox 7">
            <a:extLst>
              <a:ext uri="{FF2B5EF4-FFF2-40B4-BE49-F238E27FC236}">
                <a16:creationId xmlns:a16="http://schemas.microsoft.com/office/drawing/2014/main" id="{2B1C884E-EED3-0F3B-95BB-569E8E0C4ECA}"/>
              </a:ext>
            </a:extLst>
          </p:cNvPr>
          <p:cNvSpPr txBox="1"/>
          <p:nvPr/>
        </p:nvSpPr>
        <p:spPr>
          <a:xfrm>
            <a:off x="3261089" y="1453509"/>
            <a:ext cx="5873960"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6 stone jars filled with water;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Each jar 70-105 litres   (Total of 420-630 litres)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One Messiah.</a:t>
            </a:r>
          </a:p>
        </p:txBody>
      </p:sp>
      <p:sp>
        <p:nvSpPr>
          <p:cNvPr id="11" name="TextBox 10">
            <a:extLst>
              <a:ext uri="{FF2B5EF4-FFF2-40B4-BE49-F238E27FC236}">
                <a16:creationId xmlns:a16="http://schemas.microsoft.com/office/drawing/2014/main" id="{82A60AC2-D381-333E-C77F-C35BCF135EEF}"/>
              </a:ext>
            </a:extLst>
          </p:cNvPr>
          <p:cNvSpPr txBox="1"/>
          <p:nvPr/>
        </p:nvSpPr>
        <p:spPr>
          <a:xfrm>
            <a:off x="1901468" y="2341569"/>
            <a:ext cx="7233581"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water represents old religious showiness of external purity...</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abundance of wine a sign of an age of fulfilment (The Kingdom has come)</a:t>
            </a:r>
          </a:p>
        </p:txBody>
      </p:sp>
      <p:sp>
        <p:nvSpPr>
          <p:cNvPr id="12" name="TextBox 11">
            <a:extLst>
              <a:ext uri="{FF2B5EF4-FFF2-40B4-BE49-F238E27FC236}">
                <a16:creationId xmlns:a16="http://schemas.microsoft.com/office/drawing/2014/main" id="{49FC157A-0D11-9F49-DE97-2C49CF835F79}"/>
              </a:ext>
            </a:extLst>
          </p:cNvPr>
          <p:cNvSpPr txBox="1"/>
          <p:nvPr/>
        </p:nvSpPr>
        <p:spPr>
          <a:xfrm>
            <a:off x="2385911" y="2988408"/>
            <a:ext cx="5825520" cy="584775"/>
          </a:xfrm>
          <a:prstGeom prst="rect">
            <a:avLst/>
          </a:prstGeom>
          <a:solidFill>
            <a:schemeClr val="bg1"/>
          </a:solidFill>
        </p:spPr>
        <p:txBody>
          <a:bodyPr wrap="square" rtlCol="0">
            <a:spAutoFit/>
          </a:bodyPr>
          <a:lstStyle/>
          <a:p>
            <a:r>
              <a:rPr lang="en-AU" sz="1600" b="1" baseline="30000" dirty="0">
                <a:effectLst/>
                <a:latin typeface="Comic Sans MS" panose="030F0902030302020204" pitchFamily="66" charset="0"/>
                <a:ea typeface="Times New Roman" panose="02020603050405020304" pitchFamily="18" charset="0"/>
                <a:cs typeface="Times New Roman" panose="02020603050405020304" pitchFamily="18" charset="0"/>
              </a:rPr>
              <a:t>11 </a:t>
            </a:r>
            <a:r>
              <a:rPr lang="en-AU" sz="1600" dirty="0">
                <a:effectLst/>
                <a:latin typeface="Comic Sans MS" panose="030F0902030302020204" pitchFamily="66" charset="0"/>
                <a:ea typeface="Times New Roman" panose="02020603050405020304" pitchFamily="18" charset="0"/>
                <a:cs typeface="Times New Roman" panose="02020603050405020304" pitchFamily="18" charset="0"/>
              </a:rPr>
              <a:t>This, the first of his signs, Jesus did at Cana in Galilee, and manifested his glory.  And his disciples believed in him.</a:t>
            </a:r>
            <a:r>
              <a:rPr lang="en-AU" sz="1600" dirty="0">
                <a:effectLst/>
              </a:rPr>
              <a:t> </a:t>
            </a:r>
            <a:endParaRPr lang="en-AU" sz="1600" dirty="0">
              <a:latin typeface="Comic Sans MS" panose="030F0902030302020204" pitchFamily="66" charset="0"/>
            </a:endParaRPr>
          </a:p>
        </p:txBody>
      </p:sp>
      <p:sp>
        <p:nvSpPr>
          <p:cNvPr id="13" name="TextBox 12">
            <a:extLst>
              <a:ext uri="{FF2B5EF4-FFF2-40B4-BE49-F238E27FC236}">
                <a16:creationId xmlns:a16="http://schemas.microsoft.com/office/drawing/2014/main" id="{9B4A1920-23CB-59AE-7B98-1E62AE2CB43C}"/>
              </a:ext>
            </a:extLst>
          </p:cNvPr>
          <p:cNvSpPr txBox="1"/>
          <p:nvPr/>
        </p:nvSpPr>
        <p:spPr>
          <a:xfrm>
            <a:off x="6052" y="2952569"/>
            <a:ext cx="2609979"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Spiritual Outcome: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4" name="TextBox 13">
            <a:extLst>
              <a:ext uri="{FF2B5EF4-FFF2-40B4-BE49-F238E27FC236}">
                <a16:creationId xmlns:a16="http://schemas.microsoft.com/office/drawing/2014/main" id="{CBFD2E1B-D975-06FC-C075-07433A9995D9}"/>
              </a:ext>
            </a:extLst>
          </p:cNvPr>
          <p:cNvSpPr txBox="1"/>
          <p:nvPr/>
        </p:nvSpPr>
        <p:spPr>
          <a:xfrm>
            <a:off x="195356" y="3598900"/>
            <a:ext cx="300649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Jesus manifested His glory</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28484AD7-6026-891B-BB39-283510235F8E}"/>
              </a:ext>
            </a:extLst>
          </p:cNvPr>
          <p:cNvSpPr txBox="1"/>
          <p:nvPr/>
        </p:nvSpPr>
        <p:spPr>
          <a:xfrm>
            <a:off x="152967" y="4785656"/>
            <a:ext cx="3421434"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The Disciples Believed </a:t>
            </a:r>
            <a:r>
              <a:rPr kumimoji="0" lang="en-AU" b="1" u="sng"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in</a:t>
            </a:r>
            <a:r>
              <a:rPr kumimoji="0" lang="en-AU"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Him.</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6" name="TextBox 15">
            <a:extLst>
              <a:ext uri="{FF2B5EF4-FFF2-40B4-BE49-F238E27FC236}">
                <a16:creationId xmlns:a16="http://schemas.microsoft.com/office/drawing/2014/main" id="{AED6FDE0-1115-25D2-1EF2-49E47DE8A4B0}"/>
              </a:ext>
            </a:extLst>
          </p:cNvPr>
          <p:cNvSpPr txBox="1"/>
          <p:nvPr/>
        </p:nvSpPr>
        <p:spPr>
          <a:xfrm>
            <a:off x="448117" y="3875899"/>
            <a:ext cx="8686932"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In “signs” and “miracles”, we catch glimpses of the glory of Jesus.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Full glory not to be revealed until the cross.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Greatest glory not in the miracle itself, but in the presence of our glorious God </a:t>
            </a:r>
          </a:p>
        </p:txBody>
      </p:sp>
      <p:sp>
        <p:nvSpPr>
          <p:cNvPr id="17" name="TextBox 16">
            <a:extLst>
              <a:ext uri="{FF2B5EF4-FFF2-40B4-BE49-F238E27FC236}">
                <a16:creationId xmlns:a16="http://schemas.microsoft.com/office/drawing/2014/main" id="{16EA9B9E-1F4C-72EC-FA8C-BC78DBEACB38}"/>
              </a:ext>
            </a:extLst>
          </p:cNvPr>
          <p:cNvSpPr txBox="1"/>
          <p:nvPr/>
        </p:nvSpPr>
        <p:spPr>
          <a:xfrm>
            <a:off x="3073232" y="3598900"/>
            <a:ext cx="4890052"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Eternally glorious, but He kept His glory hidden.</a:t>
            </a:r>
          </a:p>
        </p:txBody>
      </p:sp>
      <p:sp>
        <p:nvSpPr>
          <p:cNvPr id="18" name="TextBox 17">
            <a:extLst>
              <a:ext uri="{FF2B5EF4-FFF2-40B4-BE49-F238E27FC236}">
                <a16:creationId xmlns:a16="http://schemas.microsoft.com/office/drawing/2014/main" id="{8275E9EF-E69B-2993-7DA0-AAB3734DB4DD}"/>
              </a:ext>
            </a:extLst>
          </p:cNvPr>
          <p:cNvSpPr txBox="1"/>
          <p:nvPr/>
        </p:nvSpPr>
        <p:spPr>
          <a:xfrm>
            <a:off x="3466848" y="4778014"/>
            <a:ext cx="5625811"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Believing “about” Jesus doesn’t save us.</a:t>
            </a:r>
          </a:p>
        </p:txBody>
      </p:sp>
      <p:sp>
        <p:nvSpPr>
          <p:cNvPr id="19" name="TextBox 18">
            <a:extLst>
              <a:ext uri="{FF2B5EF4-FFF2-40B4-BE49-F238E27FC236}">
                <a16:creationId xmlns:a16="http://schemas.microsoft.com/office/drawing/2014/main" id="{16369E73-0CAD-C524-0BE6-387BEFFAAAF1}"/>
              </a:ext>
            </a:extLst>
          </p:cNvPr>
          <p:cNvSpPr txBox="1"/>
          <p:nvPr/>
        </p:nvSpPr>
        <p:spPr>
          <a:xfrm>
            <a:off x="445089" y="5044462"/>
            <a:ext cx="8686932"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Believing “in” is an active demonstration of faith.</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An eternal perspective.  Standing firm with Jesus, no matter what the cost.</a:t>
            </a:r>
          </a:p>
        </p:txBody>
      </p:sp>
    </p:spTree>
    <p:extLst>
      <p:ext uri="{BB962C8B-B14F-4D97-AF65-F5344CB8AC3E}">
        <p14:creationId xmlns:p14="http://schemas.microsoft.com/office/powerpoint/2010/main" val="2382786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uiExpand="1" build="p"/>
      <p:bldP spid="17" grpId="0"/>
      <p:bldP spid="18" grpId="0"/>
      <p:bldP spid="19"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21643</TotalTime>
  <Words>747</Words>
  <Application>Microsoft Macintosh PowerPoint</Application>
  <PresentationFormat>On-screen Show (16:10)</PresentationFormat>
  <Paragraphs>68</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343</cp:revision>
  <cp:lastPrinted>2026-01-29T21:22:21Z</cp:lastPrinted>
  <dcterms:created xsi:type="dcterms:W3CDTF">2024-07-12T04:24:48Z</dcterms:created>
  <dcterms:modified xsi:type="dcterms:W3CDTF">2026-01-29T21:25:25Z</dcterms:modified>
</cp:coreProperties>
</file>